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</p:sldIdLst>
  <p:sldSz cx="12192000" cy="16256000"/>
  <p:notesSz cx="6735763" cy="9866313"/>
  <p:defaultTextStyle>
    <a:defPPr>
      <a:defRPr lang="ja-JP"/>
    </a:defPPr>
    <a:lvl1pPr marL="0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37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06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72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41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09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78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46" algn="l" defTabSz="9143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0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74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650994"/>
            <a:ext cx="10972800" cy="27093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09600" y="3793071"/>
            <a:ext cx="5384799" cy="107282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6197601" y="3793071"/>
            <a:ext cx="5384799" cy="10728208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1" y="14803500"/>
            <a:ext cx="2844800" cy="112888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3" y="14803500"/>
            <a:ext cx="3860800" cy="112888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14803500"/>
            <a:ext cx="2844800" cy="112888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DB96-1C7A-4FEF-A455-B1CAB93C00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33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9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9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1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83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0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95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9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E68B-7189-4371-B7E6-611327B1E3DA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B6F4-7F61-4464-93CE-5DE72C208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7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3"/>
          <p:cNvSpPr>
            <a:spLocks noChangeArrowheads="1"/>
          </p:cNvSpPr>
          <p:nvPr/>
        </p:nvSpPr>
        <p:spPr bwMode="auto">
          <a:xfrm>
            <a:off x="436087" y="1985695"/>
            <a:ext cx="11594515" cy="224788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3556">
              <a:latin typeface="Arial" panose="020B0604020202020204" pitchFamily="34" charset="0"/>
              <a:ea typeface="HGSｺﾞｼｯｸM" panose="020B0600000000000000" pitchFamily="50" charset="-128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36087" y="477721"/>
            <a:ext cx="11977505" cy="148357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ja-JP" altLang="en-US" sz="5400" b="1" dirty="0"/>
              <a:t>学校参観（授業体験）の御案内</a:t>
            </a:r>
            <a:endParaRPr lang="ja-JP" altLang="en-US" sz="5400" dirty="0"/>
          </a:p>
        </p:txBody>
      </p:sp>
      <p:sp>
        <p:nvSpPr>
          <p:cNvPr id="61445" name="Text Box 8"/>
          <p:cNvSpPr txBox="1">
            <a:spLocks noChangeArrowheads="1"/>
          </p:cNvSpPr>
          <p:nvPr/>
        </p:nvSpPr>
        <p:spPr bwMode="auto">
          <a:xfrm>
            <a:off x="113784" y="8943165"/>
            <a:ext cx="12041957" cy="29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>
                <a:latin typeface="Arial" panose="020B0604020202020204" pitchFamily="34" charset="0"/>
              </a:rPr>
              <a:t>●申し込み</a:t>
            </a:r>
            <a:r>
              <a:rPr lang="ja-JP" altLang="en-US" dirty="0" smtClean="0">
                <a:latin typeface="Arial" panose="020B0604020202020204" pitchFamily="34" charset="0"/>
              </a:rPr>
              <a:t>締め切り</a:t>
            </a:r>
            <a:r>
              <a:rPr lang="en-US" altLang="ja-JP" dirty="0" smtClean="0">
                <a:latin typeface="Arial" panose="020B0604020202020204" pitchFamily="34" charset="0"/>
              </a:rPr>
              <a:t>…</a:t>
            </a:r>
            <a:r>
              <a:rPr lang="ja-JP" altLang="en-US" dirty="0" smtClean="0">
                <a:latin typeface="Arial" panose="020B0604020202020204" pitchFamily="34" charset="0"/>
              </a:rPr>
              <a:t>５月</a:t>
            </a:r>
            <a:r>
              <a:rPr lang="ja-JP" altLang="en-US" dirty="0">
                <a:latin typeface="Arial" panose="020B0604020202020204" pitchFamily="34" charset="0"/>
              </a:rPr>
              <a:t>１９日（金）</a:t>
            </a:r>
            <a:r>
              <a:rPr lang="ja-JP" altLang="en-US" dirty="0" smtClean="0">
                <a:latin typeface="Arial" panose="020B0604020202020204" pitchFamily="34" charset="0"/>
              </a:rPr>
              <a:t>、</a:t>
            </a:r>
            <a:endParaRPr lang="en-US" altLang="ja-JP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dirty="0">
                <a:latin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</a:rPr>
              <a:t>　　　　　　　　　　　　　 ＦＡＸ、メールなどで下記までお申し込み</a:t>
            </a:r>
            <a:r>
              <a:rPr lang="ja-JP" altLang="en-US" dirty="0">
                <a:latin typeface="Arial" panose="020B0604020202020204" pitchFamily="34" charset="0"/>
              </a:rPr>
              <a:t>下さい。</a:t>
            </a:r>
            <a:endParaRPr lang="en-US" altLang="ja-JP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Arial" panose="020B0604020202020204" pitchFamily="34" charset="0"/>
              </a:rPr>
              <a:t>●</a:t>
            </a:r>
            <a:r>
              <a:rPr lang="ja-JP" altLang="en-US" dirty="0">
                <a:latin typeface="Arial" panose="020B0604020202020204" pitchFamily="34" charset="0"/>
              </a:rPr>
              <a:t>上記期間以外でも、学校見学や授業体験は随時受け付けています。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3915" dirty="0">
              <a:latin typeface="Arial" panose="020B0604020202020204" pitchFamily="34" charset="0"/>
            </a:endParaRPr>
          </a:p>
        </p:txBody>
      </p:sp>
      <p:pic>
        <p:nvPicPr>
          <p:cNvPr id="61446" name="Picture 11" descr="apr_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385" y="-76039"/>
            <a:ext cx="2339621" cy="233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7" name="Text Box 16"/>
          <p:cNvSpPr txBox="1">
            <a:spLocks noChangeArrowheads="1"/>
          </p:cNvSpPr>
          <p:nvPr/>
        </p:nvSpPr>
        <p:spPr bwMode="auto">
          <a:xfrm>
            <a:off x="733780" y="2308589"/>
            <a:ext cx="1231166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4000" dirty="0">
                <a:latin typeface="Arial" panose="020B0604020202020204" pitchFamily="34" charset="0"/>
                <a:ea typeface="HGSｺﾞｼｯｸM" panose="020B0600000000000000" pitchFamily="50" charset="-128"/>
              </a:rPr>
              <a:t>学校参観　６月　７日（水）～６月　９日（金）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4000" dirty="0">
                <a:latin typeface="Arial" panose="020B0604020202020204" pitchFamily="34" charset="0"/>
                <a:ea typeface="HGSｺﾞｼｯｸM" panose="020B0600000000000000" pitchFamily="50" charset="-128"/>
              </a:rPr>
              <a:t>授業体験　６月２７日（火）～６月３０日（金）</a:t>
            </a:r>
          </a:p>
        </p:txBody>
      </p:sp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436087" y="6028776"/>
            <a:ext cx="1625882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600" dirty="0">
                <a:latin typeface="+mn-ea"/>
                <a:ea typeface="+mn-ea"/>
              </a:rPr>
              <a:t>保護者の方・・・学校説明、校舎見学、授業参観、教育相談　　　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600" dirty="0">
                <a:latin typeface="+mn-ea"/>
                <a:ea typeface="+mn-ea"/>
              </a:rPr>
              <a:t>お子さん・・・・</a:t>
            </a:r>
            <a:r>
              <a:rPr lang="ja-JP" altLang="en-US" sz="3600" u="sng" dirty="0">
                <a:latin typeface="+mn-ea"/>
                <a:ea typeface="+mn-ea"/>
              </a:rPr>
              <a:t>授業体験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600" dirty="0">
                <a:latin typeface="+mn-ea"/>
                <a:ea typeface="+mn-ea"/>
              </a:rPr>
              <a:t>　　　　　　　　 音楽、体育、遊びの指導など</a:t>
            </a:r>
          </a:p>
        </p:txBody>
      </p:sp>
      <p:sp>
        <p:nvSpPr>
          <p:cNvPr id="10250" name="AutoShape 21"/>
          <p:cNvSpPr>
            <a:spLocks noChangeArrowheads="1"/>
          </p:cNvSpPr>
          <p:nvPr/>
        </p:nvSpPr>
        <p:spPr bwMode="auto">
          <a:xfrm>
            <a:off x="5409651" y="6675119"/>
            <a:ext cx="6355629" cy="874119"/>
          </a:xfrm>
          <a:prstGeom prst="wedgeEllipseCallout">
            <a:avLst>
              <a:gd name="adj1" fmla="val -55153"/>
              <a:gd name="adj2" fmla="val 11005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ja-JP" altLang="ja-JP" sz="3203">
              <a:latin typeface="Arial" panose="020B0604020202020204" pitchFamily="34" charset="0"/>
              <a:ea typeface="HGSｺﾞｼｯｸM" panose="020B0600000000000000" pitchFamily="50" charset="-128"/>
            </a:endParaRPr>
          </a:p>
        </p:txBody>
      </p:sp>
      <p:sp>
        <p:nvSpPr>
          <p:cNvPr id="61451" name="Text Box 22"/>
          <p:cNvSpPr txBox="1">
            <a:spLocks noChangeArrowheads="1"/>
          </p:cNvSpPr>
          <p:nvPr/>
        </p:nvSpPr>
        <p:spPr bwMode="auto">
          <a:xfrm>
            <a:off x="5409651" y="6900644"/>
            <a:ext cx="6502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ea typeface="HGSｺﾞｼｯｸM" panose="020B0600000000000000" pitchFamily="50" charset="-128"/>
              </a:rPr>
              <a:t>保護者の方と一緒に授業を体験します。</a:t>
            </a:r>
          </a:p>
        </p:txBody>
      </p:sp>
      <p:sp>
        <p:nvSpPr>
          <p:cNvPr id="10252" name="Text Box 24"/>
          <p:cNvSpPr txBox="1">
            <a:spLocks noChangeArrowheads="1"/>
          </p:cNvSpPr>
          <p:nvPr/>
        </p:nvSpPr>
        <p:spPr bwMode="auto">
          <a:xfrm>
            <a:off x="-412999" y="4419199"/>
            <a:ext cx="112239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200" dirty="0">
                <a:solidFill>
                  <a:srgbClr val="FF3300"/>
                </a:solidFill>
                <a:latin typeface="+mn-ea"/>
                <a:ea typeface="+mn-ea"/>
              </a:rPr>
              <a:t>～　一人一人を大切にした本校の教育</a:t>
            </a:r>
            <a:r>
              <a:rPr lang="ja-JP" altLang="en-US" sz="3200" dirty="0" smtClean="0">
                <a:solidFill>
                  <a:srgbClr val="FF3300"/>
                </a:solidFill>
                <a:latin typeface="+mn-ea"/>
                <a:ea typeface="+mn-ea"/>
              </a:rPr>
              <a:t>を</a:t>
            </a:r>
            <a:endParaRPr lang="en-US" altLang="ja-JP" sz="3200" dirty="0" smtClean="0">
              <a:solidFill>
                <a:srgbClr val="FF3300"/>
              </a:solidFill>
              <a:latin typeface="+mn-ea"/>
              <a:ea typeface="+mn-ea"/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ja-JP" altLang="en-US" sz="3200" dirty="0" smtClean="0">
                <a:solidFill>
                  <a:srgbClr val="FF3300"/>
                </a:solidFill>
                <a:latin typeface="+mn-ea"/>
                <a:ea typeface="+mn-ea"/>
              </a:rPr>
              <a:t>　　　　　　　　　　　　　　　　　　　　　　　</a:t>
            </a:r>
            <a:r>
              <a:rPr lang="ja-JP" altLang="en-US" sz="3200" dirty="0" smtClean="0">
                <a:solidFill>
                  <a:srgbClr val="FF3300"/>
                </a:solidFill>
                <a:latin typeface="+mn-ea"/>
                <a:ea typeface="+mn-ea"/>
              </a:rPr>
              <a:t>是非ご確認下さい</a:t>
            </a:r>
            <a:r>
              <a:rPr lang="ja-JP" altLang="en-US" sz="3200" dirty="0">
                <a:solidFill>
                  <a:srgbClr val="FF3300"/>
                </a:solidFill>
                <a:latin typeface="+mn-ea"/>
                <a:ea typeface="+mn-ea"/>
              </a:rPr>
              <a:t>　～</a:t>
            </a:r>
          </a:p>
        </p:txBody>
      </p:sp>
      <p:pic>
        <p:nvPicPr>
          <p:cNvPr id="61453" name="Picture 25" descr="ZA_04_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4" y="3890500"/>
            <a:ext cx="1257816" cy="195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4" name="Picture 26" descr="ZA_04_3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97" y="3915493"/>
            <a:ext cx="1208744" cy="202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5" name="テキスト ボックス 1"/>
          <p:cNvSpPr txBox="1">
            <a:spLocks noChangeArrowheads="1"/>
          </p:cNvSpPr>
          <p:nvPr/>
        </p:nvSpPr>
        <p:spPr bwMode="auto">
          <a:xfrm>
            <a:off x="-412999" y="7468256"/>
            <a:ext cx="33358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  <a:ea typeface="HGSｺﾞｼｯｸM" panose="020B0600000000000000" pitchFamily="50" charset="-128"/>
              </a:rPr>
              <a:t>（年中以上で</a:t>
            </a:r>
            <a:endParaRPr lang="en-US" altLang="ja-JP" sz="2800" dirty="0">
              <a:latin typeface="Arial" panose="020B0604020202020204" pitchFamily="34" charset="0"/>
              <a:ea typeface="HGSｺﾞｼｯｸM" panose="020B06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  <a:ea typeface="HGSｺﾞｼｯｸM" panose="020B0600000000000000" pitchFamily="50" charset="-128"/>
              </a:rPr>
              <a:t>　御希望の方）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20333"/>
              </p:ext>
            </p:extLst>
          </p:nvPr>
        </p:nvGraphicFramePr>
        <p:xfrm>
          <a:off x="733780" y="11469200"/>
          <a:ext cx="10863860" cy="447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3860"/>
              </a:tblGrid>
              <a:tr h="447184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ja-JP" sz="17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 smtClean="0">
                          <a:effectLst/>
                        </a:rPr>
                        <a:t>＜</a:t>
                      </a:r>
                      <a:r>
                        <a:rPr lang="ja-JP" sz="2900" dirty="0">
                          <a:effectLst/>
                        </a:rPr>
                        <a:t>ＦＡＸ申込先</a:t>
                      </a:r>
                      <a:r>
                        <a:rPr lang="ja-JP" sz="2900" dirty="0" smtClean="0">
                          <a:effectLst/>
                        </a:rPr>
                        <a:t>＞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　</a:t>
                      </a:r>
                      <a:r>
                        <a:rPr lang="en-US" sz="2900" dirty="0">
                          <a:effectLst/>
                        </a:rPr>
                        <a:t>FAX </a:t>
                      </a:r>
                      <a:r>
                        <a:rPr lang="ja-JP" sz="2900" dirty="0">
                          <a:effectLst/>
                        </a:rPr>
                        <a:t>（０７７６）９８－３４５３</a:t>
                      </a:r>
                      <a:r>
                        <a:rPr lang="en-US" sz="2900" dirty="0">
                          <a:effectLst/>
                        </a:rPr>
                        <a:t>  </a:t>
                      </a:r>
                      <a:r>
                        <a:rPr lang="ja-JP" sz="2900" dirty="0">
                          <a:effectLst/>
                        </a:rPr>
                        <a:t>福井県立清水特別支援学校　宛</a:t>
                      </a: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</a:rPr>
                        <a:t> </a:t>
                      </a: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 smtClean="0">
                          <a:effectLst/>
                        </a:rPr>
                        <a:t>＜</a:t>
                      </a:r>
                      <a:r>
                        <a:rPr lang="ja-JP" sz="2900" dirty="0">
                          <a:effectLst/>
                        </a:rPr>
                        <a:t>電話での問合せや申込先</a:t>
                      </a:r>
                      <a:r>
                        <a:rPr lang="ja-JP" sz="2900" dirty="0" smtClean="0">
                          <a:effectLst/>
                        </a:rPr>
                        <a:t>＞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　</a:t>
                      </a:r>
                      <a:r>
                        <a:rPr lang="en-US" sz="2900" dirty="0">
                          <a:effectLst/>
                        </a:rPr>
                        <a:t>TEL </a:t>
                      </a:r>
                      <a:r>
                        <a:rPr lang="ja-JP" sz="2900" dirty="0">
                          <a:effectLst/>
                        </a:rPr>
                        <a:t>（０７７６）９８－３６５０</a:t>
                      </a:r>
                      <a:r>
                        <a:rPr lang="en-US" sz="2900" dirty="0">
                          <a:effectLst/>
                        </a:rPr>
                        <a:t>  </a:t>
                      </a:r>
                      <a:r>
                        <a:rPr lang="ja-JP" sz="2900" dirty="0">
                          <a:effectLst/>
                        </a:rPr>
                        <a:t>教務部　</a:t>
                      </a:r>
                      <a:r>
                        <a:rPr lang="ja-JP" sz="2900" spc="10" dirty="0">
                          <a:effectLst/>
                        </a:rPr>
                        <a:t>伊部知津子</a:t>
                      </a:r>
                      <a:r>
                        <a:rPr lang="ja-JP" sz="2900" dirty="0">
                          <a:effectLst/>
                        </a:rPr>
                        <a:t>　・　武内</a:t>
                      </a:r>
                      <a:r>
                        <a:rPr lang="ja-JP" sz="2900" spc="10" dirty="0">
                          <a:effectLst/>
                        </a:rPr>
                        <a:t>真紀子</a:t>
                      </a: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</a:rPr>
                        <a:t> </a:t>
                      </a: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 smtClean="0">
                          <a:effectLst/>
                        </a:rPr>
                        <a:t>＜</a:t>
                      </a:r>
                      <a:r>
                        <a:rPr lang="ja-JP" sz="2900" dirty="0">
                          <a:effectLst/>
                        </a:rPr>
                        <a:t>メールでの問合せや申込先</a:t>
                      </a:r>
                      <a:r>
                        <a:rPr lang="ja-JP" sz="2900" dirty="0" smtClean="0">
                          <a:effectLst/>
                        </a:rPr>
                        <a:t>＞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　</a:t>
                      </a:r>
                      <a:r>
                        <a:rPr lang="en-US" sz="2900" dirty="0">
                          <a:effectLst/>
                        </a:rPr>
                        <a:t>E-mail pokapoka@shimizu-sh.ed.jp</a:t>
                      </a:r>
                      <a:r>
                        <a:rPr lang="ja-JP" sz="2900" dirty="0">
                          <a:effectLst/>
                        </a:rPr>
                        <a:t>　教務部</a:t>
                      </a: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</a:rPr>
                        <a:t> 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 smtClean="0">
                          <a:effectLst/>
                        </a:rPr>
                        <a:t>＜</a:t>
                      </a:r>
                      <a:r>
                        <a:rPr lang="ja-JP" sz="2900" dirty="0">
                          <a:effectLst/>
                        </a:rPr>
                        <a:t>郵便での申込先</a:t>
                      </a:r>
                      <a:r>
                        <a:rPr lang="ja-JP" sz="2900" dirty="0" smtClean="0">
                          <a:effectLst/>
                        </a:rPr>
                        <a:t>＞</a:t>
                      </a:r>
                      <a:endParaRPr lang="en-US" altLang="ja-JP" sz="290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endParaRPr lang="ja-JP" sz="29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　〒</a:t>
                      </a:r>
                      <a:r>
                        <a:rPr lang="en-US" sz="2900" dirty="0">
                          <a:effectLst/>
                        </a:rPr>
                        <a:t>910-3623 </a:t>
                      </a:r>
                      <a:r>
                        <a:rPr lang="ja-JP" sz="2900" dirty="0">
                          <a:effectLst/>
                        </a:rPr>
                        <a:t>福井市島寺町</a:t>
                      </a:r>
                      <a:r>
                        <a:rPr lang="en-US" sz="2900" dirty="0" smtClean="0">
                          <a:effectLst/>
                        </a:rPr>
                        <a:t>68-33-3</a:t>
                      </a: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ja-JP" sz="2900" dirty="0">
                          <a:effectLst/>
                        </a:rPr>
                        <a:t>　</a:t>
                      </a:r>
                    </a:p>
                    <a:p>
                      <a:pPr eaLnBrk="0" latinLnBrk="1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</a:rPr>
                        <a:t>                  </a:t>
                      </a:r>
                      <a:r>
                        <a:rPr lang="ja-JP" sz="2900" dirty="0">
                          <a:effectLst/>
                        </a:rPr>
                        <a:t>福井県立清水特別支援学校　教務部　伊部</a:t>
                      </a:r>
                      <a:r>
                        <a:rPr lang="ja-JP" sz="2900" spc="10" dirty="0">
                          <a:effectLst/>
                        </a:rPr>
                        <a:t>知津子</a:t>
                      </a:r>
                      <a:r>
                        <a:rPr lang="ja-JP" sz="2900" dirty="0">
                          <a:effectLst/>
                        </a:rPr>
                        <a:t>　宛</a:t>
                      </a: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900" dirty="0">
                          <a:effectLst/>
                        </a:rPr>
                        <a:t> </a:t>
                      </a:r>
                      <a:endParaRPr lang="ja-JP" sz="29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58701" marR="587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507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058296" y="2724215"/>
            <a:ext cx="24310733" cy="65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59" tIns="81280" rIns="162559" bIns="8128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3203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72602" y="218277"/>
            <a:ext cx="3796503" cy="87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59" tIns="81280" rIns="162559" bIns="81280" numCol="1" anchor="ctr" anchorCtr="0" compatLnSpc="1">
            <a:prstTxWarp prst="textNoShape">
              <a:avLst/>
            </a:prstTxWarp>
            <a:spAutoFit/>
          </a:bodyPr>
          <a:lstStyle>
            <a:lvl1pPr indent="69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24176" defTabSz="1625551"/>
            <a:r>
              <a:rPr kumimoji="0" lang="ja-JP" altLang="ja-JP" sz="2668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■日程</a:t>
            </a:r>
            <a:r>
              <a:rPr kumimoji="0" lang="ja-JP" altLang="en-US" sz="2668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の詳細</a:t>
            </a:r>
            <a:r>
              <a:rPr kumimoji="0" lang="ja-JP" altLang="en-US" sz="1955" dirty="0">
                <a:solidFill>
                  <a:srgbClr val="000000"/>
                </a:solidFill>
                <a:ea typeface="ＭＳ 明朝" panose="02020609040205080304" pitchFamily="17" charset="-128"/>
                <a:cs typeface="ＭＳ ゴシック" panose="020B0609070205080204" pitchFamily="49" charset="-128"/>
              </a:rPr>
              <a:t>  </a:t>
            </a:r>
            <a:endParaRPr kumimoji="0" lang="ja-JP" altLang="en-US" sz="1955" dirty="0"/>
          </a:p>
          <a:p>
            <a:pPr indent="124176" defTabSz="1625551"/>
            <a:r>
              <a:rPr kumimoji="0" lang="ja-JP" altLang="en-US" sz="1955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　　　　　　　　　　　　　　　　　　</a:t>
            </a:r>
            <a:endParaRPr kumimoji="0" lang="ja-JP" altLang="en-US" sz="3203" dirty="0"/>
          </a:p>
        </p:txBody>
      </p:sp>
      <p:sp>
        <p:nvSpPr>
          <p:cNvPr id="8" name="正方形/長方形 7"/>
          <p:cNvSpPr/>
          <p:nvPr/>
        </p:nvSpPr>
        <p:spPr>
          <a:xfrm>
            <a:off x="-272602" y="7216327"/>
            <a:ext cx="8599189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ts val="3253"/>
              </a:lnSpc>
            </a:pPr>
            <a:r>
              <a:rPr lang="ja-JP" altLang="ja-JP" sz="4977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668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■お子様の服装｛第２回目（体験）参加の方のみ｝</a:t>
            </a:r>
            <a:endParaRPr lang="ja-JP" altLang="ja-JP" sz="2668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latinLnBrk="1">
              <a:lnSpc>
                <a:spcPts val="2541"/>
              </a:lnSpc>
            </a:pPr>
            <a:r>
              <a:rPr lang="en-US" altLang="ja-JP" sz="3203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latinLnBrk="1">
              <a:lnSpc>
                <a:spcPts val="2541"/>
              </a:lnSpc>
            </a:pPr>
            <a:r>
              <a:rPr lang="en-US" altLang="ja-JP" sz="320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        </a:t>
            </a:r>
            <a:r>
              <a:rPr lang="ja-JP" altLang="ja-JP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服</a:t>
            </a:r>
            <a:r>
              <a:rPr lang="en-US" altLang="ja-JP" sz="320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  </a:t>
            </a:r>
            <a:r>
              <a:rPr lang="ja-JP" altLang="ja-JP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装</a:t>
            </a:r>
            <a:r>
              <a:rPr lang="en-US" altLang="ja-JP" sz="320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…</a:t>
            </a:r>
            <a:r>
              <a:rPr lang="ja-JP" altLang="ja-JP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動きやすい服装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latinLnBrk="1">
              <a:lnSpc>
                <a:spcPts val="2541"/>
              </a:lnSpc>
            </a:pPr>
            <a:r>
              <a:rPr lang="en-US" altLang="ja-JP" sz="320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        </a:t>
            </a:r>
          </a:p>
          <a:p>
            <a:pPr latinLnBrk="1">
              <a:lnSpc>
                <a:spcPts val="2541"/>
              </a:lnSpc>
            </a:pPr>
            <a:r>
              <a:rPr lang="ja-JP" altLang="en-US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　　 </a:t>
            </a:r>
            <a:r>
              <a:rPr lang="ja-JP" altLang="ja-JP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持ち物</a:t>
            </a:r>
            <a:r>
              <a:rPr lang="en-US" altLang="ja-JP" sz="3203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 …</a:t>
            </a:r>
            <a:r>
              <a:rPr lang="ja-JP" altLang="ja-JP" sz="3203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内ズック、汗ふき用タオルなど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latinLnBrk="1">
              <a:lnSpc>
                <a:spcPts val="2541"/>
              </a:lnSpc>
            </a:pPr>
            <a:r>
              <a:rPr lang="en-US" altLang="ja-JP" sz="3203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272602" y="9400095"/>
            <a:ext cx="2685775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ts val="3253"/>
              </a:lnSpc>
            </a:pPr>
            <a:r>
              <a:rPr lang="ja-JP" altLang="ja-JP" sz="4977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668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■</a:t>
            </a:r>
            <a:r>
              <a:rPr lang="ja-JP" altLang="en-US" sz="2668" b="1" dirty="0">
                <a:solidFill>
                  <a:srgbClr val="000000"/>
                </a:solidFill>
                <a:latin typeface="ＭＳ 明朝" panose="02020609040205080304" pitchFamily="17" charset="-128"/>
                <a:cs typeface="ＭＳ Ｐゴシック" panose="020B0600070205080204" pitchFamily="50" charset="-128"/>
              </a:rPr>
              <a:t>アクセス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  <a:p>
            <a:pPr latinLnBrk="1">
              <a:lnSpc>
                <a:spcPts val="2541"/>
              </a:lnSpc>
            </a:pPr>
            <a:r>
              <a:rPr lang="en-US" altLang="ja-JP" sz="3203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3203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85" y="9933762"/>
            <a:ext cx="9182280" cy="41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283699" y="15028411"/>
            <a:ext cx="9313781" cy="858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ja-JP" altLang="ja-JP" sz="2491" dirty="0"/>
              <a:t>＊</a:t>
            </a:r>
            <a:r>
              <a:rPr lang="ja-JP" altLang="ja-JP" sz="2491" b="1" dirty="0"/>
              <a:t>本校体育館のリフレッシュ工事期間中のため、大型車が近隣路を通行することがありますので、御来校の際は御注意願います。</a:t>
            </a:r>
            <a:r>
              <a:rPr lang="ja-JP" altLang="en-US" sz="2491" dirty="0"/>
              <a:t>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3173" y="14187759"/>
            <a:ext cx="2170787" cy="475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91" dirty="0"/>
              <a:t>学校案内地図 </a:t>
            </a:r>
            <a:endParaRPr lang="ja-JP" altLang="en-US" sz="249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26254" y="14230494"/>
            <a:ext cx="3600666" cy="475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91" dirty="0"/>
              <a:t>若越ひかりの村周辺地図</a:t>
            </a:r>
            <a:endParaRPr lang="ja-JP" altLang="en-US" sz="2491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46738"/>
              </p:ext>
            </p:extLst>
          </p:nvPr>
        </p:nvGraphicFramePr>
        <p:xfrm>
          <a:off x="276038" y="870268"/>
          <a:ext cx="11580682" cy="6124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1876"/>
                <a:gridCol w="5268294"/>
                <a:gridCol w="2636806"/>
                <a:gridCol w="1163706"/>
              </a:tblGrid>
              <a:tr h="696557">
                <a:tc gridSpan="2"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第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ja-JP" sz="2000" dirty="0">
                          <a:effectLst/>
                        </a:rPr>
                        <a:t>回（学校案内・説明）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第</a:t>
                      </a:r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ja-JP" sz="2000" dirty="0">
                          <a:effectLst/>
                        </a:rPr>
                        <a:t>回（体験）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96557">
                <a:tc>
                  <a:txBody>
                    <a:bodyPr/>
                    <a:lstStyle/>
                    <a:p>
                      <a:pPr indent="69850"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indent="69850"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９：３０</a:t>
                      </a:r>
                      <a:r>
                        <a:rPr lang="ja-JP" sz="2000" dirty="0">
                          <a:effectLst/>
                        </a:rPr>
                        <a:t>～ ９：４０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受付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ja-JP" sz="20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ja-JP" sz="20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866076">
                <a:tc>
                  <a:txBody>
                    <a:bodyPr/>
                    <a:lstStyle/>
                    <a:p>
                      <a:pPr indent="69850"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indent="69850"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９：４０</a:t>
                      </a:r>
                      <a:r>
                        <a:rPr lang="ja-JP" sz="2000" dirty="0">
                          <a:effectLst/>
                        </a:rPr>
                        <a:t>～１０：１０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校長</a:t>
                      </a:r>
                      <a:r>
                        <a:rPr lang="ja-JP" sz="2000" dirty="0">
                          <a:effectLst/>
                        </a:rPr>
                        <a:t>挨拶、オリエンテーション、学校紹介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ja-JP" sz="20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ja-JP" sz="20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696557"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１０：１０</a:t>
                      </a:r>
                      <a:r>
                        <a:rPr lang="ja-JP" sz="2000" dirty="0">
                          <a:effectLst/>
                        </a:rPr>
                        <a:t>～１０：３０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校舎</a:t>
                      </a:r>
                      <a:r>
                        <a:rPr lang="ja-JP" sz="2000" dirty="0">
                          <a:effectLst/>
                        </a:rPr>
                        <a:t>案内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673321"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１０：３０</a:t>
                      </a:r>
                      <a:r>
                        <a:rPr lang="ja-JP" sz="2000" dirty="0">
                          <a:effectLst/>
                        </a:rPr>
                        <a:t>～１０：５０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休憩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１０：３０</a:t>
                      </a:r>
                      <a:r>
                        <a:rPr lang="ja-JP" sz="2000" dirty="0">
                          <a:effectLst/>
                        </a:rPr>
                        <a:t>～１０：５０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受付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792143"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１０：５０</a:t>
                      </a:r>
                      <a:r>
                        <a:rPr lang="ja-JP" sz="2000" dirty="0">
                          <a:effectLst/>
                        </a:rPr>
                        <a:t>～１１：３５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授業</a:t>
                      </a:r>
                      <a:r>
                        <a:rPr lang="ja-JP" sz="2000" dirty="0">
                          <a:effectLst/>
                        </a:rPr>
                        <a:t>参観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１０：５０</a:t>
                      </a:r>
                      <a:r>
                        <a:rPr lang="ja-JP" sz="2000" dirty="0">
                          <a:effectLst/>
                        </a:rPr>
                        <a:t>～１１：３５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授業</a:t>
                      </a:r>
                      <a:r>
                        <a:rPr lang="ja-JP" sz="2000" dirty="0">
                          <a:effectLst/>
                        </a:rPr>
                        <a:t>体験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871357"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１１：３５</a:t>
                      </a:r>
                      <a:r>
                        <a:rPr lang="ja-JP" sz="2000" dirty="0">
                          <a:effectLst/>
                        </a:rPr>
                        <a:t>～１１：５０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質疑</a:t>
                      </a:r>
                      <a:r>
                        <a:rPr lang="ja-JP" sz="2000" dirty="0">
                          <a:effectLst/>
                        </a:rPr>
                        <a:t>応答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１１：４０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終了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  <a:tr h="831749"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１１：５０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000" dirty="0" smtClean="0">
                        <a:effectLst/>
                      </a:endParaRPr>
                    </a:p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000" dirty="0" smtClean="0">
                          <a:effectLst/>
                        </a:rPr>
                        <a:t>終了</a:t>
                      </a:r>
                      <a:r>
                        <a:rPr lang="ja-JP" sz="2000" dirty="0">
                          <a:effectLst/>
                        </a:rPr>
                        <a:t>。この後給食の見学もできます。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ja-JP" sz="20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2865" marR="628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4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46469"/>
              </p:ext>
            </p:extLst>
          </p:nvPr>
        </p:nvGraphicFramePr>
        <p:xfrm>
          <a:off x="579120" y="6156962"/>
          <a:ext cx="11277600" cy="991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3220"/>
                <a:gridCol w="4094380"/>
              </a:tblGrid>
              <a:tr h="788534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800" spc="10" dirty="0" smtClean="0">
                          <a:effectLst/>
                        </a:rPr>
                        <a:t>参観</a:t>
                      </a:r>
                      <a:r>
                        <a:rPr lang="ja-JP" sz="2800" spc="10" dirty="0">
                          <a:effectLst/>
                        </a:rPr>
                        <a:t>される方の</a:t>
                      </a:r>
                      <a:r>
                        <a:rPr lang="ja-JP" sz="2800" spc="10" dirty="0" smtClean="0">
                          <a:effectLst/>
                        </a:rPr>
                        <a:t>お名前</a:t>
                      </a: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800" spc="10" dirty="0" smtClean="0">
                          <a:effectLst/>
                        </a:rPr>
                        <a:t>お子</a:t>
                      </a:r>
                      <a:r>
                        <a:rPr lang="ja-JP" sz="2800" spc="10" dirty="0">
                          <a:effectLst/>
                        </a:rPr>
                        <a:t>様との</a:t>
                      </a:r>
                      <a:r>
                        <a:rPr lang="ja-JP" sz="2800" spc="10" dirty="0" smtClean="0">
                          <a:effectLst/>
                        </a:rPr>
                        <a:t>関係</a:t>
                      </a:r>
                      <a:endParaRPr lang="en-US" altLang="ja-JP" sz="2800" spc="10" dirty="0" smtClean="0">
                        <a:effectLst/>
                      </a:endParaRPr>
                    </a:p>
                    <a:p>
                      <a:pPr algn="ctr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1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1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1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1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>
                          <a:effectLst/>
                        </a:rPr>
                        <a:t> </a:t>
                      </a:r>
                      <a:endParaRPr lang="ja-JP" sz="280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313">
                <a:tc gridSpan="2"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  </a:t>
                      </a: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spc="10" dirty="0" smtClean="0">
                          <a:effectLst/>
                        </a:rPr>
                        <a:t>　　</a:t>
                      </a:r>
                      <a:r>
                        <a:rPr lang="ja-JP" sz="2800" spc="10" dirty="0" smtClean="0">
                          <a:effectLst/>
                        </a:rPr>
                        <a:t>お子</a:t>
                      </a:r>
                      <a:r>
                        <a:rPr lang="ja-JP" sz="2800" spc="10" dirty="0">
                          <a:effectLst/>
                        </a:rPr>
                        <a:t>様の年齢・所属名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  </a:t>
                      </a:r>
                      <a:r>
                        <a:rPr lang="ja-JP" sz="2800" spc="10" dirty="0">
                          <a:effectLst/>
                        </a:rPr>
                        <a:t>　　年齢（　　　才　）</a:t>
                      </a:r>
                      <a:r>
                        <a:rPr lang="en-US" sz="2800" spc="10" dirty="0">
                          <a:effectLst/>
                        </a:rPr>
                        <a:t>  </a:t>
                      </a:r>
                      <a:r>
                        <a:rPr lang="ja-JP" sz="2800" spc="10" dirty="0">
                          <a:effectLst/>
                        </a:rPr>
                        <a:t>（　　　　　　　　　） 園（年長・年中・年少</a:t>
                      </a:r>
                      <a:r>
                        <a:rPr lang="ja-JP" sz="2800" spc="10" dirty="0" smtClean="0">
                          <a:effectLst/>
                        </a:rPr>
                        <a:t>）</a:t>
                      </a: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800" spc="10" dirty="0">
                          <a:effectLst/>
                        </a:rPr>
                        <a:t>　</a:t>
                      </a:r>
                      <a:endParaRPr lang="ja-JP" sz="2800" dirty="0">
                        <a:effectLst/>
                      </a:endParaRPr>
                    </a:p>
                    <a:p>
                      <a:pPr indent="1849120"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sz="2800" spc="10" dirty="0">
                          <a:effectLst/>
                        </a:rPr>
                        <a:t>（　　　　　　　　　　　　　　）学校</a:t>
                      </a:r>
                      <a:r>
                        <a:rPr lang="en-US" sz="2800" spc="10" dirty="0">
                          <a:effectLst/>
                        </a:rPr>
                        <a:t>         </a:t>
                      </a:r>
                      <a:r>
                        <a:rPr lang="ja-JP" sz="2800" spc="10" dirty="0">
                          <a:effectLst/>
                        </a:rPr>
                        <a:t>学年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61053">
                <a:tc gridSpan="2"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</a:t>
                      </a: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 smtClean="0">
                          <a:effectLst/>
                        </a:rPr>
                        <a:t>  </a:t>
                      </a:r>
                      <a:r>
                        <a:rPr lang="ja-JP" sz="2800" spc="10" dirty="0">
                          <a:effectLst/>
                        </a:rPr>
                        <a:t>連絡先　　電話（　　　　　）</a:t>
                      </a:r>
                      <a:r>
                        <a:rPr lang="en-US" sz="2800" spc="10" dirty="0">
                          <a:effectLst/>
                        </a:rPr>
                        <a:t>        </a:t>
                      </a:r>
                      <a:r>
                        <a:rPr lang="ja-JP" sz="2800" spc="10" dirty="0">
                          <a:effectLst/>
                        </a:rPr>
                        <a:t>－</a:t>
                      </a:r>
                      <a:r>
                        <a:rPr lang="en-US" sz="2800" spc="10" dirty="0">
                          <a:effectLst/>
                        </a:rPr>
                        <a:t>        </a:t>
                      </a:r>
                      <a:r>
                        <a:rPr lang="ja-JP" sz="2800" spc="10" dirty="0">
                          <a:effectLst/>
                        </a:rPr>
                        <a:t>（自宅・勤務先）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</a:t>
                      </a: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spc="10" dirty="0" smtClean="0">
                          <a:effectLst/>
                        </a:rPr>
                        <a:t>　</a:t>
                      </a:r>
                      <a:r>
                        <a:rPr lang="ja-JP" sz="2800" spc="10" dirty="0" smtClean="0">
                          <a:effectLst/>
                        </a:rPr>
                        <a:t>※</a:t>
                      </a:r>
                      <a:r>
                        <a:rPr lang="ja-JP" sz="2800" spc="10" dirty="0">
                          <a:effectLst/>
                        </a:rPr>
                        <a:t>こちらから、連絡をさせていただく場合、都合のよい時間帯に○を</a:t>
                      </a:r>
                      <a:r>
                        <a:rPr lang="ja-JP" sz="2800" spc="10" dirty="0" smtClean="0">
                          <a:effectLst/>
                        </a:rPr>
                        <a:t>つけ</a:t>
                      </a: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spc="10" dirty="0" smtClean="0">
                          <a:effectLst/>
                        </a:rPr>
                        <a:t>　　</a:t>
                      </a:r>
                      <a:r>
                        <a:rPr lang="ja-JP" sz="2800" spc="10" dirty="0" err="1" smtClean="0">
                          <a:effectLst/>
                        </a:rPr>
                        <a:t>て</a:t>
                      </a:r>
                      <a:r>
                        <a:rPr lang="ja-JP" altLang="en-US" sz="2800" spc="10" dirty="0" smtClean="0">
                          <a:effectLst/>
                        </a:rPr>
                        <a:t>く</a:t>
                      </a:r>
                      <a:r>
                        <a:rPr lang="ja-JP" sz="2800" spc="10" dirty="0" smtClean="0">
                          <a:effectLst/>
                        </a:rPr>
                        <a:t>ださい</a:t>
                      </a:r>
                      <a:r>
                        <a:rPr lang="ja-JP" sz="2800" spc="10" dirty="0">
                          <a:effectLst/>
                        </a:rPr>
                        <a:t>。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         </a:t>
                      </a: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 smtClean="0">
                          <a:effectLst/>
                        </a:rPr>
                        <a:t>  </a:t>
                      </a:r>
                      <a:r>
                        <a:rPr lang="ja-JP" sz="2800" spc="10" dirty="0">
                          <a:effectLst/>
                        </a:rPr>
                        <a:t>午前　　　　　午後　　　　　夕方　　　　　　夜　　　</a:t>
                      </a:r>
                      <a:endParaRPr lang="ja-JP" sz="28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19813">
                <a:tc gridSpan="2">
                  <a:txBody>
                    <a:bodyPr/>
                    <a:lstStyle/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en-US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en-US" altLang="ja-JP" sz="2800" spc="10" dirty="0" smtClean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    </a:t>
                      </a:r>
                      <a:r>
                        <a:rPr lang="ja-JP" sz="2800" spc="10" dirty="0">
                          <a:effectLst/>
                        </a:rPr>
                        <a:t>質問等がありましたらお書きください。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sz="2800" spc="10" dirty="0">
                          <a:effectLst/>
                        </a:rPr>
                        <a:t> </a:t>
                      </a:r>
                      <a:endParaRPr lang="ja-JP" sz="2800" dirty="0">
                        <a:effectLst/>
                      </a:endParaRPr>
                    </a:p>
                    <a:p>
                      <a:pPr eaLnBrk="0" latinLnBrk="1" hangingPunct="0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sz="2800" dirty="0">
                        <a:effectLst/>
                      </a:endParaRPr>
                    </a:p>
                  </a:txBody>
                  <a:tcPr marL="33020" marR="330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396240" y="677108"/>
            <a:ext cx="1191768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4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494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ＦＡＸ送信票</a:t>
            </a:r>
            <a:endParaRPr kumimoji="0" lang="ja-JP" altLang="ja-JP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このままＦＡＸ送信してください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福井県立清水特別支援学校　教務部　伊部　知津子　　宛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ＦＡＸ　０７７６－９８－３４５３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0" marR="0" lvl="0" indent="18494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学校参観・授業体験　申込書</a:t>
            </a:r>
            <a:endParaRPr kumimoji="0" lang="ja-JP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●参観希望日　　　　　　　　　月　　　日（　　）　　　　</a:t>
            </a:r>
            <a:endParaRPr kumimoji="0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●授業体験希望日</a:t>
            </a:r>
            <a:endParaRPr kumimoji="0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　　　　　　　　　　</a:t>
            </a: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第１希望　　月　　　日（　　）</a:t>
            </a:r>
            <a:endParaRPr kumimoji="0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明朝" panose="02020609040205080304" pitchFamily="17" charset="-128"/>
                <a:cs typeface="ＭＳ Ｐゴシック" panose="020B0600070205080204" pitchFamily="50" charset="-128"/>
              </a:rPr>
              <a:t>　　　　　　　　　　第２希望　　月　　　日（　　）</a:t>
            </a:r>
            <a:endParaRPr kumimoji="0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 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494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53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185</Words>
  <Application>Microsoft Office PowerPoint</Application>
  <PresentationFormat>ユーザー設定</PresentationFormat>
  <Paragraphs>162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HGSｺﾞｼｯｸM</vt:lpstr>
      <vt:lpstr>ＭＳ Ｐゴシック</vt:lpstr>
      <vt:lpstr>ＭＳ ゴシック</vt:lpstr>
      <vt:lpstr>ＭＳ 明朝</vt:lpstr>
      <vt:lpstr>Arial</vt:lpstr>
      <vt:lpstr>Calibri</vt:lpstr>
      <vt:lpstr>Calibri Light</vt:lpstr>
      <vt:lpstr>Times New Roman</vt:lpstr>
      <vt:lpstr>Office テーマ</vt:lpstr>
      <vt:lpstr>学校参観（授業体験）の御案内</vt:lpstr>
      <vt:lpstr>PowerPoint プレゼンテーション</vt:lpstr>
      <vt:lpstr>PowerPoint プレゼンテーション</vt:lpstr>
    </vt:vector>
  </TitlesOfParts>
  <Company>福井県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学校参観（授業体験）の御案内</dc:title>
  <dc:creator>下中　由香里</dc:creator>
  <cp:lastModifiedBy>下中　由香里</cp:lastModifiedBy>
  <cp:revision>9</cp:revision>
  <cp:lastPrinted>2017-04-17T07:15:23Z</cp:lastPrinted>
  <dcterms:created xsi:type="dcterms:W3CDTF">2017-04-17T06:09:15Z</dcterms:created>
  <dcterms:modified xsi:type="dcterms:W3CDTF">2017-04-18T06:45:09Z</dcterms:modified>
</cp:coreProperties>
</file>